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2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F13F8B-FC84-460E-AC58-49749AFF3DBE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F7DF3C81-5A62-42F6-AE4F-2C8CAA80A6B4}">
      <dgm:prSet/>
      <dgm:spPr/>
      <dgm:t>
        <a:bodyPr/>
        <a:lstStyle/>
        <a:p>
          <a:r>
            <a:rPr lang="en-IN"/>
            <a:t>Lambda – The mean of the Poisson demand distribution</a:t>
          </a:r>
          <a:endParaRPr lang="en-US"/>
        </a:p>
      </dgm:t>
    </dgm:pt>
    <dgm:pt modelId="{A1513725-401C-4142-9561-11A22C2860C8}" type="parTrans" cxnId="{56F290DF-499A-4BCF-9160-AAE97922D2C6}">
      <dgm:prSet/>
      <dgm:spPr/>
      <dgm:t>
        <a:bodyPr/>
        <a:lstStyle/>
        <a:p>
          <a:endParaRPr lang="en-US"/>
        </a:p>
      </dgm:t>
    </dgm:pt>
    <dgm:pt modelId="{DD0F45DB-4D94-48CD-807F-93716962DD45}" type="sibTrans" cxnId="{56F290DF-499A-4BCF-9160-AAE97922D2C6}">
      <dgm:prSet/>
      <dgm:spPr/>
      <dgm:t>
        <a:bodyPr/>
        <a:lstStyle/>
        <a:p>
          <a:endParaRPr lang="en-US"/>
        </a:p>
      </dgm:t>
    </dgm:pt>
    <dgm:pt modelId="{A3EF56B2-A3BF-4395-A1A2-ED485290FC55}">
      <dgm:prSet/>
      <dgm:spPr/>
      <dgm:t>
        <a:bodyPr/>
        <a:lstStyle/>
        <a:p>
          <a:r>
            <a:rPr lang="en-IN"/>
            <a:t>M – The capacity of the warehouse or the maximum inventory allowed.</a:t>
          </a:r>
          <a:endParaRPr lang="en-US"/>
        </a:p>
      </dgm:t>
    </dgm:pt>
    <dgm:pt modelId="{0BB01085-3704-4BB1-BEE5-51B563FE6062}" type="parTrans" cxnId="{632B1AE5-2F14-4BCD-BAAC-25B4C1685C5A}">
      <dgm:prSet/>
      <dgm:spPr/>
      <dgm:t>
        <a:bodyPr/>
        <a:lstStyle/>
        <a:p>
          <a:endParaRPr lang="en-US"/>
        </a:p>
      </dgm:t>
    </dgm:pt>
    <dgm:pt modelId="{C7E0D390-61A4-4DF1-B51B-2F86FFB1DF03}" type="sibTrans" cxnId="{632B1AE5-2F14-4BCD-BAAC-25B4C1685C5A}">
      <dgm:prSet/>
      <dgm:spPr/>
      <dgm:t>
        <a:bodyPr/>
        <a:lstStyle/>
        <a:p>
          <a:endParaRPr lang="en-US"/>
        </a:p>
      </dgm:t>
    </dgm:pt>
    <dgm:pt modelId="{2EE06888-692B-455E-A949-5846D83466C0}">
      <dgm:prSet/>
      <dgm:spPr/>
      <dgm:t>
        <a:bodyPr/>
        <a:lstStyle/>
        <a:p>
          <a:r>
            <a:rPr lang="en-IN"/>
            <a:t>K – The fixed cost of placing an order.</a:t>
          </a:r>
          <a:endParaRPr lang="en-US"/>
        </a:p>
      </dgm:t>
    </dgm:pt>
    <dgm:pt modelId="{4FC0C10A-B687-4402-8735-E83E4D6CAE54}" type="parTrans" cxnId="{D569155E-2825-49B6-9779-EAF4E8724425}">
      <dgm:prSet/>
      <dgm:spPr/>
      <dgm:t>
        <a:bodyPr/>
        <a:lstStyle/>
        <a:p>
          <a:endParaRPr lang="en-US"/>
        </a:p>
      </dgm:t>
    </dgm:pt>
    <dgm:pt modelId="{E1D8C38D-2071-4D74-9FA1-B30CE2B504FB}" type="sibTrans" cxnId="{D569155E-2825-49B6-9779-EAF4E8724425}">
      <dgm:prSet/>
      <dgm:spPr/>
      <dgm:t>
        <a:bodyPr/>
        <a:lstStyle/>
        <a:p>
          <a:endParaRPr lang="en-US"/>
        </a:p>
      </dgm:t>
    </dgm:pt>
    <dgm:pt modelId="{44A64608-381B-4F5E-8312-A9C613118613}">
      <dgm:prSet/>
      <dgm:spPr/>
      <dgm:t>
        <a:bodyPr/>
        <a:lstStyle/>
        <a:p>
          <a:r>
            <a:rPr lang="en-IN"/>
            <a:t>alpha – The per unit ordering cost over and above the fixed cost.</a:t>
          </a:r>
          <a:endParaRPr lang="en-US"/>
        </a:p>
      </dgm:t>
    </dgm:pt>
    <dgm:pt modelId="{CF1F5A6F-1CFF-4ABE-9BB8-86C286736A6D}" type="parTrans" cxnId="{94E8ABF5-D562-4C70-9E68-BDCADD909C57}">
      <dgm:prSet/>
      <dgm:spPr/>
      <dgm:t>
        <a:bodyPr/>
        <a:lstStyle/>
        <a:p>
          <a:endParaRPr lang="en-US"/>
        </a:p>
      </dgm:t>
    </dgm:pt>
    <dgm:pt modelId="{959BD340-7544-437A-A209-F1AAF1B19F25}" type="sibTrans" cxnId="{94E8ABF5-D562-4C70-9E68-BDCADD909C57}">
      <dgm:prSet/>
      <dgm:spPr/>
      <dgm:t>
        <a:bodyPr/>
        <a:lstStyle/>
        <a:p>
          <a:endParaRPr lang="en-US"/>
        </a:p>
      </dgm:t>
    </dgm:pt>
    <dgm:pt modelId="{51FBCC68-C8E4-47C9-BE07-D5B310A0B9E9}">
      <dgm:prSet/>
      <dgm:spPr/>
      <dgm:t>
        <a:bodyPr/>
        <a:lstStyle/>
        <a:p>
          <a:r>
            <a:rPr lang="en-IN"/>
            <a:t>beta – The variable holding cost of each inventory unit per time period.</a:t>
          </a:r>
          <a:endParaRPr lang="en-US"/>
        </a:p>
      </dgm:t>
    </dgm:pt>
    <dgm:pt modelId="{B5EE4ECC-1392-42C9-949B-FADB711F3B6A}" type="parTrans" cxnId="{AFD7E1D6-66BA-42B3-9AC5-D89535C20493}">
      <dgm:prSet/>
      <dgm:spPr/>
      <dgm:t>
        <a:bodyPr/>
        <a:lstStyle/>
        <a:p>
          <a:endParaRPr lang="en-US"/>
        </a:p>
      </dgm:t>
    </dgm:pt>
    <dgm:pt modelId="{61DE2ACE-15BC-4826-BCB7-A7BB09D6B8CB}" type="sibTrans" cxnId="{AFD7E1D6-66BA-42B3-9AC5-D89535C20493}">
      <dgm:prSet/>
      <dgm:spPr/>
      <dgm:t>
        <a:bodyPr/>
        <a:lstStyle/>
        <a:p>
          <a:endParaRPr lang="en-US"/>
        </a:p>
      </dgm:t>
    </dgm:pt>
    <dgm:pt modelId="{37549AEA-588D-4E3C-8433-9D55171F8DBF}">
      <dgm:prSet/>
      <dgm:spPr/>
      <dgm:t>
        <a:bodyPr/>
        <a:lstStyle/>
        <a:p>
          <a:r>
            <a:rPr lang="en-IN"/>
            <a:t>gamma – The discounting factor used in the problem.</a:t>
          </a:r>
          <a:endParaRPr lang="en-US"/>
        </a:p>
      </dgm:t>
    </dgm:pt>
    <dgm:pt modelId="{63783916-616B-4D83-902A-EDDDC959641A}" type="parTrans" cxnId="{37EFA8BC-4054-463C-AD86-B8AB1DF009AF}">
      <dgm:prSet/>
      <dgm:spPr/>
      <dgm:t>
        <a:bodyPr/>
        <a:lstStyle/>
        <a:p>
          <a:endParaRPr lang="en-US"/>
        </a:p>
      </dgm:t>
    </dgm:pt>
    <dgm:pt modelId="{195EE553-C3DC-4A70-875F-1E3FA0B121C0}" type="sibTrans" cxnId="{37EFA8BC-4054-463C-AD86-B8AB1DF009AF}">
      <dgm:prSet/>
      <dgm:spPr/>
      <dgm:t>
        <a:bodyPr/>
        <a:lstStyle/>
        <a:p>
          <a:endParaRPr lang="en-US"/>
        </a:p>
      </dgm:t>
    </dgm:pt>
    <dgm:pt modelId="{B160C5BC-1C8A-4950-9EDC-F57F15E74715}">
      <dgm:prSet/>
      <dgm:spPr/>
      <dgm:t>
        <a:bodyPr/>
        <a:lstStyle/>
        <a:p>
          <a:r>
            <a:rPr lang="en-IN"/>
            <a:t>delta – The revenue realized per unit of sales.</a:t>
          </a:r>
          <a:endParaRPr lang="en-US"/>
        </a:p>
      </dgm:t>
    </dgm:pt>
    <dgm:pt modelId="{74283ACB-1503-498F-AB25-6FC62E2F32C7}" type="parTrans" cxnId="{DCF868F1-87BD-475B-AA06-19372D106022}">
      <dgm:prSet/>
      <dgm:spPr/>
      <dgm:t>
        <a:bodyPr/>
        <a:lstStyle/>
        <a:p>
          <a:endParaRPr lang="en-US"/>
        </a:p>
      </dgm:t>
    </dgm:pt>
    <dgm:pt modelId="{A6394A7F-9CE8-42A7-84C9-659D4D0071EA}" type="sibTrans" cxnId="{DCF868F1-87BD-475B-AA06-19372D106022}">
      <dgm:prSet/>
      <dgm:spPr/>
      <dgm:t>
        <a:bodyPr/>
        <a:lstStyle/>
        <a:p>
          <a:endParaRPr lang="en-US"/>
        </a:p>
      </dgm:t>
    </dgm:pt>
    <dgm:pt modelId="{55876EAD-C764-4D85-B754-9BDE59010068}" type="pres">
      <dgm:prSet presAssocID="{C1F13F8B-FC84-460E-AC58-49749AFF3DBE}" presName="vert0" presStyleCnt="0">
        <dgm:presLayoutVars>
          <dgm:dir/>
          <dgm:animOne val="branch"/>
          <dgm:animLvl val="lvl"/>
        </dgm:presLayoutVars>
      </dgm:prSet>
      <dgm:spPr/>
    </dgm:pt>
    <dgm:pt modelId="{1E8CD1B8-3EC7-4AA0-AD70-2D5FB85D3A7A}" type="pres">
      <dgm:prSet presAssocID="{F7DF3C81-5A62-42F6-AE4F-2C8CAA80A6B4}" presName="thickLine" presStyleLbl="alignNode1" presStyleIdx="0" presStyleCnt="7"/>
      <dgm:spPr/>
    </dgm:pt>
    <dgm:pt modelId="{0314D733-2218-43A9-9E00-EC3F36DB46A9}" type="pres">
      <dgm:prSet presAssocID="{F7DF3C81-5A62-42F6-AE4F-2C8CAA80A6B4}" presName="horz1" presStyleCnt="0"/>
      <dgm:spPr/>
    </dgm:pt>
    <dgm:pt modelId="{80CAEE7F-2DB3-44FA-9FE2-998DBF5E3320}" type="pres">
      <dgm:prSet presAssocID="{F7DF3C81-5A62-42F6-AE4F-2C8CAA80A6B4}" presName="tx1" presStyleLbl="revTx" presStyleIdx="0" presStyleCnt="7"/>
      <dgm:spPr/>
    </dgm:pt>
    <dgm:pt modelId="{9E14A763-AAFB-43C1-8F9D-D13606CC82C1}" type="pres">
      <dgm:prSet presAssocID="{F7DF3C81-5A62-42F6-AE4F-2C8CAA80A6B4}" presName="vert1" presStyleCnt="0"/>
      <dgm:spPr/>
    </dgm:pt>
    <dgm:pt modelId="{20C80E0D-F078-4BCC-BDCE-6966709B78E7}" type="pres">
      <dgm:prSet presAssocID="{A3EF56B2-A3BF-4395-A1A2-ED485290FC55}" presName="thickLine" presStyleLbl="alignNode1" presStyleIdx="1" presStyleCnt="7"/>
      <dgm:spPr/>
    </dgm:pt>
    <dgm:pt modelId="{BAF5E363-8CE0-459A-B506-EFC9174FA2E9}" type="pres">
      <dgm:prSet presAssocID="{A3EF56B2-A3BF-4395-A1A2-ED485290FC55}" presName="horz1" presStyleCnt="0"/>
      <dgm:spPr/>
    </dgm:pt>
    <dgm:pt modelId="{FB0F7206-7321-490E-ADFF-FEB88821F588}" type="pres">
      <dgm:prSet presAssocID="{A3EF56B2-A3BF-4395-A1A2-ED485290FC55}" presName="tx1" presStyleLbl="revTx" presStyleIdx="1" presStyleCnt="7"/>
      <dgm:spPr/>
    </dgm:pt>
    <dgm:pt modelId="{E0539222-B2C0-41AC-AE43-A1FD912FC228}" type="pres">
      <dgm:prSet presAssocID="{A3EF56B2-A3BF-4395-A1A2-ED485290FC55}" presName="vert1" presStyleCnt="0"/>
      <dgm:spPr/>
    </dgm:pt>
    <dgm:pt modelId="{8F192FB3-99C4-47B0-9CF9-C6C9A6817D86}" type="pres">
      <dgm:prSet presAssocID="{2EE06888-692B-455E-A949-5846D83466C0}" presName="thickLine" presStyleLbl="alignNode1" presStyleIdx="2" presStyleCnt="7"/>
      <dgm:spPr/>
    </dgm:pt>
    <dgm:pt modelId="{10B4CB83-B8FF-4C33-B051-A2CDDD807F41}" type="pres">
      <dgm:prSet presAssocID="{2EE06888-692B-455E-A949-5846D83466C0}" presName="horz1" presStyleCnt="0"/>
      <dgm:spPr/>
    </dgm:pt>
    <dgm:pt modelId="{2710B462-2430-42DB-8BA7-811532C656CE}" type="pres">
      <dgm:prSet presAssocID="{2EE06888-692B-455E-A949-5846D83466C0}" presName="tx1" presStyleLbl="revTx" presStyleIdx="2" presStyleCnt="7"/>
      <dgm:spPr/>
    </dgm:pt>
    <dgm:pt modelId="{23C0D090-AD1B-4C73-A628-CFCFBA7696A9}" type="pres">
      <dgm:prSet presAssocID="{2EE06888-692B-455E-A949-5846D83466C0}" presName="vert1" presStyleCnt="0"/>
      <dgm:spPr/>
    </dgm:pt>
    <dgm:pt modelId="{715B208B-8A02-4DC0-AD6F-690A932941F7}" type="pres">
      <dgm:prSet presAssocID="{44A64608-381B-4F5E-8312-A9C613118613}" presName="thickLine" presStyleLbl="alignNode1" presStyleIdx="3" presStyleCnt="7"/>
      <dgm:spPr/>
    </dgm:pt>
    <dgm:pt modelId="{CC1D5461-8B98-467D-BFD3-2EE4CEB748EF}" type="pres">
      <dgm:prSet presAssocID="{44A64608-381B-4F5E-8312-A9C613118613}" presName="horz1" presStyleCnt="0"/>
      <dgm:spPr/>
    </dgm:pt>
    <dgm:pt modelId="{C9E1677C-C0E0-4A4B-913E-873B9128236A}" type="pres">
      <dgm:prSet presAssocID="{44A64608-381B-4F5E-8312-A9C613118613}" presName="tx1" presStyleLbl="revTx" presStyleIdx="3" presStyleCnt="7"/>
      <dgm:spPr/>
    </dgm:pt>
    <dgm:pt modelId="{379DB42D-1E3F-4D89-8622-D47AF2123F82}" type="pres">
      <dgm:prSet presAssocID="{44A64608-381B-4F5E-8312-A9C613118613}" presName="vert1" presStyleCnt="0"/>
      <dgm:spPr/>
    </dgm:pt>
    <dgm:pt modelId="{7444FD04-D6F1-4458-9AD2-6EB1F945A57D}" type="pres">
      <dgm:prSet presAssocID="{51FBCC68-C8E4-47C9-BE07-D5B310A0B9E9}" presName="thickLine" presStyleLbl="alignNode1" presStyleIdx="4" presStyleCnt="7"/>
      <dgm:spPr/>
    </dgm:pt>
    <dgm:pt modelId="{C284638A-BE26-4771-A228-BF7459B771E1}" type="pres">
      <dgm:prSet presAssocID="{51FBCC68-C8E4-47C9-BE07-D5B310A0B9E9}" presName="horz1" presStyleCnt="0"/>
      <dgm:spPr/>
    </dgm:pt>
    <dgm:pt modelId="{7D0146E0-F398-46B9-9D90-615E4C23CEF7}" type="pres">
      <dgm:prSet presAssocID="{51FBCC68-C8E4-47C9-BE07-D5B310A0B9E9}" presName="tx1" presStyleLbl="revTx" presStyleIdx="4" presStyleCnt="7"/>
      <dgm:spPr/>
    </dgm:pt>
    <dgm:pt modelId="{D5467832-26D1-402D-8626-314FFC12C432}" type="pres">
      <dgm:prSet presAssocID="{51FBCC68-C8E4-47C9-BE07-D5B310A0B9E9}" presName="vert1" presStyleCnt="0"/>
      <dgm:spPr/>
    </dgm:pt>
    <dgm:pt modelId="{132DD67A-E72C-4CAA-9347-B5AF0DE3EA31}" type="pres">
      <dgm:prSet presAssocID="{37549AEA-588D-4E3C-8433-9D55171F8DBF}" presName="thickLine" presStyleLbl="alignNode1" presStyleIdx="5" presStyleCnt="7"/>
      <dgm:spPr/>
    </dgm:pt>
    <dgm:pt modelId="{6340F7A2-B83C-442B-940A-4C39FDAE2949}" type="pres">
      <dgm:prSet presAssocID="{37549AEA-588D-4E3C-8433-9D55171F8DBF}" presName="horz1" presStyleCnt="0"/>
      <dgm:spPr/>
    </dgm:pt>
    <dgm:pt modelId="{DD97DDC0-77A9-4D52-A116-1EC8589EFCC9}" type="pres">
      <dgm:prSet presAssocID="{37549AEA-588D-4E3C-8433-9D55171F8DBF}" presName="tx1" presStyleLbl="revTx" presStyleIdx="5" presStyleCnt="7"/>
      <dgm:spPr/>
    </dgm:pt>
    <dgm:pt modelId="{7B373C80-4E21-473F-9C6C-5F67D6CB450D}" type="pres">
      <dgm:prSet presAssocID="{37549AEA-588D-4E3C-8433-9D55171F8DBF}" presName="vert1" presStyleCnt="0"/>
      <dgm:spPr/>
    </dgm:pt>
    <dgm:pt modelId="{EC6047D7-1962-436A-A1A1-DA358B8D4243}" type="pres">
      <dgm:prSet presAssocID="{B160C5BC-1C8A-4950-9EDC-F57F15E74715}" presName="thickLine" presStyleLbl="alignNode1" presStyleIdx="6" presStyleCnt="7"/>
      <dgm:spPr/>
    </dgm:pt>
    <dgm:pt modelId="{AFA71705-4128-49FD-A6C7-24A1092A806C}" type="pres">
      <dgm:prSet presAssocID="{B160C5BC-1C8A-4950-9EDC-F57F15E74715}" presName="horz1" presStyleCnt="0"/>
      <dgm:spPr/>
    </dgm:pt>
    <dgm:pt modelId="{78147F2B-79B9-4C70-8A04-B31E9A07A650}" type="pres">
      <dgm:prSet presAssocID="{B160C5BC-1C8A-4950-9EDC-F57F15E74715}" presName="tx1" presStyleLbl="revTx" presStyleIdx="6" presStyleCnt="7"/>
      <dgm:spPr/>
    </dgm:pt>
    <dgm:pt modelId="{B737E716-D88B-4F52-804D-3E45F73A77F1}" type="pres">
      <dgm:prSet presAssocID="{B160C5BC-1C8A-4950-9EDC-F57F15E74715}" presName="vert1" presStyleCnt="0"/>
      <dgm:spPr/>
    </dgm:pt>
  </dgm:ptLst>
  <dgm:cxnLst>
    <dgm:cxn modelId="{97063A15-514B-40F3-9B3F-2A7B5831C72C}" type="presOf" srcId="{B160C5BC-1C8A-4950-9EDC-F57F15E74715}" destId="{78147F2B-79B9-4C70-8A04-B31E9A07A650}" srcOrd="0" destOrd="0" presId="urn:microsoft.com/office/officeart/2008/layout/LinedList"/>
    <dgm:cxn modelId="{42FC1822-365B-4772-AA37-3B0B3C86D285}" type="presOf" srcId="{51FBCC68-C8E4-47C9-BE07-D5B310A0B9E9}" destId="{7D0146E0-F398-46B9-9D90-615E4C23CEF7}" srcOrd="0" destOrd="0" presId="urn:microsoft.com/office/officeart/2008/layout/LinedList"/>
    <dgm:cxn modelId="{0B7FAB5B-5597-4364-892B-383C9A4E0240}" type="presOf" srcId="{44A64608-381B-4F5E-8312-A9C613118613}" destId="{C9E1677C-C0E0-4A4B-913E-873B9128236A}" srcOrd="0" destOrd="0" presId="urn:microsoft.com/office/officeart/2008/layout/LinedList"/>
    <dgm:cxn modelId="{D569155E-2825-49B6-9779-EAF4E8724425}" srcId="{C1F13F8B-FC84-460E-AC58-49749AFF3DBE}" destId="{2EE06888-692B-455E-A949-5846D83466C0}" srcOrd="2" destOrd="0" parTransId="{4FC0C10A-B687-4402-8735-E83E4D6CAE54}" sibTransId="{E1D8C38D-2071-4D74-9FA1-B30CE2B504FB}"/>
    <dgm:cxn modelId="{AC56B143-00F5-4FBE-BE0F-5D78A056DBB7}" type="presOf" srcId="{C1F13F8B-FC84-460E-AC58-49749AFF3DBE}" destId="{55876EAD-C764-4D85-B754-9BDE59010068}" srcOrd="0" destOrd="0" presId="urn:microsoft.com/office/officeart/2008/layout/LinedList"/>
    <dgm:cxn modelId="{F630FB85-9DCF-493F-A4D9-02E2FB0017BA}" type="presOf" srcId="{2EE06888-692B-455E-A949-5846D83466C0}" destId="{2710B462-2430-42DB-8BA7-811532C656CE}" srcOrd="0" destOrd="0" presId="urn:microsoft.com/office/officeart/2008/layout/LinedList"/>
    <dgm:cxn modelId="{92E97D97-7945-48B1-B16A-3CA09B3D735D}" type="presOf" srcId="{37549AEA-588D-4E3C-8433-9D55171F8DBF}" destId="{DD97DDC0-77A9-4D52-A116-1EC8589EFCC9}" srcOrd="0" destOrd="0" presId="urn:microsoft.com/office/officeart/2008/layout/LinedList"/>
    <dgm:cxn modelId="{37EFA8BC-4054-463C-AD86-B8AB1DF009AF}" srcId="{C1F13F8B-FC84-460E-AC58-49749AFF3DBE}" destId="{37549AEA-588D-4E3C-8433-9D55171F8DBF}" srcOrd="5" destOrd="0" parTransId="{63783916-616B-4D83-902A-EDDDC959641A}" sibTransId="{195EE553-C3DC-4A70-875F-1E3FA0B121C0}"/>
    <dgm:cxn modelId="{033E08D2-03E6-4FF8-902C-85B67E6F4B06}" type="presOf" srcId="{A3EF56B2-A3BF-4395-A1A2-ED485290FC55}" destId="{FB0F7206-7321-490E-ADFF-FEB88821F588}" srcOrd="0" destOrd="0" presId="urn:microsoft.com/office/officeart/2008/layout/LinedList"/>
    <dgm:cxn modelId="{AFD7E1D6-66BA-42B3-9AC5-D89535C20493}" srcId="{C1F13F8B-FC84-460E-AC58-49749AFF3DBE}" destId="{51FBCC68-C8E4-47C9-BE07-D5B310A0B9E9}" srcOrd="4" destOrd="0" parTransId="{B5EE4ECC-1392-42C9-949B-FADB711F3B6A}" sibTransId="{61DE2ACE-15BC-4826-BCB7-A7BB09D6B8CB}"/>
    <dgm:cxn modelId="{D2C2ACDB-0933-409E-9B42-601B628F1335}" type="presOf" srcId="{F7DF3C81-5A62-42F6-AE4F-2C8CAA80A6B4}" destId="{80CAEE7F-2DB3-44FA-9FE2-998DBF5E3320}" srcOrd="0" destOrd="0" presId="urn:microsoft.com/office/officeart/2008/layout/LinedList"/>
    <dgm:cxn modelId="{56F290DF-499A-4BCF-9160-AAE97922D2C6}" srcId="{C1F13F8B-FC84-460E-AC58-49749AFF3DBE}" destId="{F7DF3C81-5A62-42F6-AE4F-2C8CAA80A6B4}" srcOrd="0" destOrd="0" parTransId="{A1513725-401C-4142-9561-11A22C2860C8}" sibTransId="{DD0F45DB-4D94-48CD-807F-93716962DD45}"/>
    <dgm:cxn modelId="{632B1AE5-2F14-4BCD-BAAC-25B4C1685C5A}" srcId="{C1F13F8B-FC84-460E-AC58-49749AFF3DBE}" destId="{A3EF56B2-A3BF-4395-A1A2-ED485290FC55}" srcOrd="1" destOrd="0" parTransId="{0BB01085-3704-4BB1-BEE5-51B563FE6062}" sibTransId="{C7E0D390-61A4-4DF1-B51B-2F86FFB1DF03}"/>
    <dgm:cxn modelId="{DCF868F1-87BD-475B-AA06-19372D106022}" srcId="{C1F13F8B-FC84-460E-AC58-49749AFF3DBE}" destId="{B160C5BC-1C8A-4950-9EDC-F57F15E74715}" srcOrd="6" destOrd="0" parTransId="{74283ACB-1503-498F-AB25-6FC62E2F32C7}" sibTransId="{A6394A7F-9CE8-42A7-84C9-659D4D0071EA}"/>
    <dgm:cxn modelId="{94E8ABF5-D562-4C70-9E68-BDCADD909C57}" srcId="{C1F13F8B-FC84-460E-AC58-49749AFF3DBE}" destId="{44A64608-381B-4F5E-8312-A9C613118613}" srcOrd="3" destOrd="0" parTransId="{CF1F5A6F-1CFF-4ABE-9BB8-86C286736A6D}" sibTransId="{959BD340-7544-437A-A209-F1AAF1B19F25}"/>
    <dgm:cxn modelId="{C23287C5-9E87-4FAC-BC0D-8A3246D386A3}" type="presParOf" srcId="{55876EAD-C764-4D85-B754-9BDE59010068}" destId="{1E8CD1B8-3EC7-4AA0-AD70-2D5FB85D3A7A}" srcOrd="0" destOrd="0" presId="urn:microsoft.com/office/officeart/2008/layout/LinedList"/>
    <dgm:cxn modelId="{A8445B53-989C-4B9A-BEF3-29B0E79B06FD}" type="presParOf" srcId="{55876EAD-C764-4D85-B754-9BDE59010068}" destId="{0314D733-2218-43A9-9E00-EC3F36DB46A9}" srcOrd="1" destOrd="0" presId="urn:microsoft.com/office/officeart/2008/layout/LinedList"/>
    <dgm:cxn modelId="{2A3FB2B2-E0F8-425B-A730-3858C738397F}" type="presParOf" srcId="{0314D733-2218-43A9-9E00-EC3F36DB46A9}" destId="{80CAEE7F-2DB3-44FA-9FE2-998DBF5E3320}" srcOrd="0" destOrd="0" presId="urn:microsoft.com/office/officeart/2008/layout/LinedList"/>
    <dgm:cxn modelId="{91B28F50-9AB0-4E92-B227-7CDD70EAB839}" type="presParOf" srcId="{0314D733-2218-43A9-9E00-EC3F36DB46A9}" destId="{9E14A763-AAFB-43C1-8F9D-D13606CC82C1}" srcOrd="1" destOrd="0" presId="urn:microsoft.com/office/officeart/2008/layout/LinedList"/>
    <dgm:cxn modelId="{3443B0CA-F261-4B0E-9C77-4D6290F9A2B4}" type="presParOf" srcId="{55876EAD-C764-4D85-B754-9BDE59010068}" destId="{20C80E0D-F078-4BCC-BDCE-6966709B78E7}" srcOrd="2" destOrd="0" presId="urn:microsoft.com/office/officeart/2008/layout/LinedList"/>
    <dgm:cxn modelId="{A50C82DC-7554-451D-8B93-FC31CEC17184}" type="presParOf" srcId="{55876EAD-C764-4D85-B754-9BDE59010068}" destId="{BAF5E363-8CE0-459A-B506-EFC9174FA2E9}" srcOrd="3" destOrd="0" presId="urn:microsoft.com/office/officeart/2008/layout/LinedList"/>
    <dgm:cxn modelId="{D13F2EEF-603E-485D-A640-791D7CB32BB9}" type="presParOf" srcId="{BAF5E363-8CE0-459A-B506-EFC9174FA2E9}" destId="{FB0F7206-7321-490E-ADFF-FEB88821F588}" srcOrd="0" destOrd="0" presId="urn:microsoft.com/office/officeart/2008/layout/LinedList"/>
    <dgm:cxn modelId="{739EB851-BDBE-402B-AA05-DC9D684E3E25}" type="presParOf" srcId="{BAF5E363-8CE0-459A-B506-EFC9174FA2E9}" destId="{E0539222-B2C0-41AC-AE43-A1FD912FC228}" srcOrd="1" destOrd="0" presId="urn:microsoft.com/office/officeart/2008/layout/LinedList"/>
    <dgm:cxn modelId="{11A7AD7B-86AD-48CA-A187-94FD3FB7CA5A}" type="presParOf" srcId="{55876EAD-C764-4D85-B754-9BDE59010068}" destId="{8F192FB3-99C4-47B0-9CF9-C6C9A6817D86}" srcOrd="4" destOrd="0" presId="urn:microsoft.com/office/officeart/2008/layout/LinedList"/>
    <dgm:cxn modelId="{EE912C1C-0839-45DA-9B87-9DBBDD7E57E0}" type="presParOf" srcId="{55876EAD-C764-4D85-B754-9BDE59010068}" destId="{10B4CB83-B8FF-4C33-B051-A2CDDD807F41}" srcOrd="5" destOrd="0" presId="urn:microsoft.com/office/officeart/2008/layout/LinedList"/>
    <dgm:cxn modelId="{F4231EE1-B7CE-4797-BE79-2A23871892A6}" type="presParOf" srcId="{10B4CB83-B8FF-4C33-B051-A2CDDD807F41}" destId="{2710B462-2430-42DB-8BA7-811532C656CE}" srcOrd="0" destOrd="0" presId="urn:microsoft.com/office/officeart/2008/layout/LinedList"/>
    <dgm:cxn modelId="{4A9DB758-FC33-42C0-A831-6A360E440B36}" type="presParOf" srcId="{10B4CB83-B8FF-4C33-B051-A2CDDD807F41}" destId="{23C0D090-AD1B-4C73-A628-CFCFBA7696A9}" srcOrd="1" destOrd="0" presId="urn:microsoft.com/office/officeart/2008/layout/LinedList"/>
    <dgm:cxn modelId="{0F4C1472-680F-4164-8042-F8CC367A98C4}" type="presParOf" srcId="{55876EAD-C764-4D85-B754-9BDE59010068}" destId="{715B208B-8A02-4DC0-AD6F-690A932941F7}" srcOrd="6" destOrd="0" presId="urn:microsoft.com/office/officeart/2008/layout/LinedList"/>
    <dgm:cxn modelId="{9B7ECECC-5DD0-4DE6-A73F-A0F8B5E49491}" type="presParOf" srcId="{55876EAD-C764-4D85-B754-9BDE59010068}" destId="{CC1D5461-8B98-467D-BFD3-2EE4CEB748EF}" srcOrd="7" destOrd="0" presId="urn:microsoft.com/office/officeart/2008/layout/LinedList"/>
    <dgm:cxn modelId="{43485F44-2A7B-4A8F-9E68-97BA470613C0}" type="presParOf" srcId="{CC1D5461-8B98-467D-BFD3-2EE4CEB748EF}" destId="{C9E1677C-C0E0-4A4B-913E-873B9128236A}" srcOrd="0" destOrd="0" presId="urn:microsoft.com/office/officeart/2008/layout/LinedList"/>
    <dgm:cxn modelId="{BF46CE88-3A3D-4DCF-B5B5-B898C10DCD48}" type="presParOf" srcId="{CC1D5461-8B98-467D-BFD3-2EE4CEB748EF}" destId="{379DB42D-1E3F-4D89-8622-D47AF2123F82}" srcOrd="1" destOrd="0" presId="urn:microsoft.com/office/officeart/2008/layout/LinedList"/>
    <dgm:cxn modelId="{A3F14B4D-DA1F-4C26-AC6D-177B116744DB}" type="presParOf" srcId="{55876EAD-C764-4D85-B754-9BDE59010068}" destId="{7444FD04-D6F1-4458-9AD2-6EB1F945A57D}" srcOrd="8" destOrd="0" presId="urn:microsoft.com/office/officeart/2008/layout/LinedList"/>
    <dgm:cxn modelId="{ADCB015D-6319-498E-B149-27F22D0B8933}" type="presParOf" srcId="{55876EAD-C764-4D85-B754-9BDE59010068}" destId="{C284638A-BE26-4771-A228-BF7459B771E1}" srcOrd="9" destOrd="0" presId="urn:microsoft.com/office/officeart/2008/layout/LinedList"/>
    <dgm:cxn modelId="{A2EFF098-330D-41ED-A55B-EE74A61EF4CA}" type="presParOf" srcId="{C284638A-BE26-4771-A228-BF7459B771E1}" destId="{7D0146E0-F398-46B9-9D90-615E4C23CEF7}" srcOrd="0" destOrd="0" presId="urn:microsoft.com/office/officeart/2008/layout/LinedList"/>
    <dgm:cxn modelId="{1BADD4D1-0783-4429-BDBB-5E2F54E9498A}" type="presParOf" srcId="{C284638A-BE26-4771-A228-BF7459B771E1}" destId="{D5467832-26D1-402D-8626-314FFC12C432}" srcOrd="1" destOrd="0" presId="urn:microsoft.com/office/officeart/2008/layout/LinedList"/>
    <dgm:cxn modelId="{AE68C803-6D33-444F-A554-710CE4D0F15D}" type="presParOf" srcId="{55876EAD-C764-4D85-B754-9BDE59010068}" destId="{132DD67A-E72C-4CAA-9347-B5AF0DE3EA31}" srcOrd="10" destOrd="0" presId="urn:microsoft.com/office/officeart/2008/layout/LinedList"/>
    <dgm:cxn modelId="{95AA8DF0-BE7E-434B-A8AA-4C858EE32C19}" type="presParOf" srcId="{55876EAD-C764-4D85-B754-9BDE59010068}" destId="{6340F7A2-B83C-442B-940A-4C39FDAE2949}" srcOrd="11" destOrd="0" presId="urn:microsoft.com/office/officeart/2008/layout/LinedList"/>
    <dgm:cxn modelId="{3267EC84-5E88-4944-A205-320CEB433E25}" type="presParOf" srcId="{6340F7A2-B83C-442B-940A-4C39FDAE2949}" destId="{DD97DDC0-77A9-4D52-A116-1EC8589EFCC9}" srcOrd="0" destOrd="0" presId="urn:microsoft.com/office/officeart/2008/layout/LinedList"/>
    <dgm:cxn modelId="{440C195A-A3EC-4041-8BB8-1C2BBC97480D}" type="presParOf" srcId="{6340F7A2-B83C-442B-940A-4C39FDAE2949}" destId="{7B373C80-4E21-473F-9C6C-5F67D6CB450D}" srcOrd="1" destOrd="0" presId="urn:microsoft.com/office/officeart/2008/layout/LinedList"/>
    <dgm:cxn modelId="{E4553C02-39C2-4082-9ACB-7D3B3E3D9739}" type="presParOf" srcId="{55876EAD-C764-4D85-B754-9BDE59010068}" destId="{EC6047D7-1962-436A-A1A1-DA358B8D4243}" srcOrd="12" destOrd="0" presId="urn:microsoft.com/office/officeart/2008/layout/LinedList"/>
    <dgm:cxn modelId="{6F39BBBF-6BF4-4F11-94A8-BF845FA84393}" type="presParOf" srcId="{55876EAD-C764-4D85-B754-9BDE59010068}" destId="{AFA71705-4128-49FD-A6C7-24A1092A806C}" srcOrd="13" destOrd="0" presId="urn:microsoft.com/office/officeart/2008/layout/LinedList"/>
    <dgm:cxn modelId="{0C9BB095-C23A-49DF-A940-251355014C3A}" type="presParOf" srcId="{AFA71705-4128-49FD-A6C7-24A1092A806C}" destId="{78147F2B-79B9-4C70-8A04-B31E9A07A650}" srcOrd="0" destOrd="0" presId="urn:microsoft.com/office/officeart/2008/layout/LinedList"/>
    <dgm:cxn modelId="{FFBDBF6B-03B8-403C-9CD2-6A0CBF80F4AD}" type="presParOf" srcId="{AFA71705-4128-49FD-A6C7-24A1092A806C}" destId="{B737E716-D88B-4F52-804D-3E45F73A77F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E8CD1B8-3EC7-4AA0-AD70-2D5FB85D3A7A}">
      <dsp:nvSpPr>
        <dsp:cNvPr id="0" name=""/>
        <dsp:cNvSpPr/>
      </dsp:nvSpPr>
      <dsp:spPr>
        <a:xfrm>
          <a:off x="0" y="675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CAEE7F-2DB3-44FA-9FE2-998DBF5E3320}">
      <dsp:nvSpPr>
        <dsp:cNvPr id="0" name=""/>
        <dsp:cNvSpPr/>
      </dsp:nvSpPr>
      <dsp:spPr>
        <a:xfrm>
          <a:off x="0" y="675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Lambda – The mean of the Poisson demand distribution</a:t>
          </a:r>
          <a:endParaRPr lang="en-US" sz="2200" kern="1200"/>
        </a:p>
      </dsp:txBody>
      <dsp:txXfrm>
        <a:off x="0" y="675"/>
        <a:ext cx="6900512" cy="790684"/>
      </dsp:txXfrm>
    </dsp:sp>
    <dsp:sp modelId="{20C80E0D-F078-4BCC-BDCE-6966709B78E7}">
      <dsp:nvSpPr>
        <dsp:cNvPr id="0" name=""/>
        <dsp:cNvSpPr/>
      </dsp:nvSpPr>
      <dsp:spPr>
        <a:xfrm>
          <a:off x="0" y="791359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0F7206-7321-490E-ADFF-FEB88821F588}">
      <dsp:nvSpPr>
        <dsp:cNvPr id="0" name=""/>
        <dsp:cNvSpPr/>
      </dsp:nvSpPr>
      <dsp:spPr>
        <a:xfrm>
          <a:off x="0" y="791359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M – The capacity of the warehouse or the maximum inventory allowed.</a:t>
          </a:r>
          <a:endParaRPr lang="en-US" sz="2200" kern="1200"/>
        </a:p>
      </dsp:txBody>
      <dsp:txXfrm>
        <a:off x="0" y="791359"/>
        <a:ext cx="6900512" cy="790684"/>
      </dsp:txXfrm>
    </dsp:sp>
    <dsp:sp modelId="{8F192FB3-99C4-47B0-9CF9-C6C9A6817D86}">
      <dsp:nvSpPr>
        <dsp:cNvPr id="0" name=""/>
        <dsp:cNvSpPr/>
      </dsp:nvSpPr>
      <dsp:spPr>
        <a:xfrm>
          <a:off x="0" y="1582044"/>
          <a:ext cx="6900512" cy="0"/>
        </a:xfrm>
        <a:prstGeom prst="lin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10B462-2430-42DB-8BA7-811532C656CE}">
      <dsp:nvSpPr>
        <dsp:cNvPr id="0" name=""/>
        <dsp:cNvSpPr/>
      </dsp:nvSpPr>
      <dsp:spPr>
        <a:xfrm>
          <a:off x="0" y="1582044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K – The fixed cost of placing an order.</a:t>
          </a:r>
          <a:endParaRPr lang="en-US" sz="2200" kern="1200"/>
        </a:p>
      </dsp:txBody>
      <dsp:txXfrm>
        <a:off x="0" y="1582044"/>
        <a:ext cx="6900512" cy="790684"/>
      </dsp:txXfrm>
    </dsp:sp>
    <dsp:sp modelId="{715B208B-8A02-4DC0-AD6F-690A932941F7}">
      <dsp:nvSpPr>
        <dsp:cNvPr id="0" name=""/>
        <dsp:cNvSpPr/>
      </dsp:nvSpPr>
      <dsp:spPr>
        <a:xfrm>
          <a:off x="0" y="2372728"/>
          <a:ext cx="6900512" cy="0"/>
        </a:xfrm>
        <a:prstGeom prst="lin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E1677C-C0E0-4A4B-913E-873B9128236A}">
      <dsp:nvSpPr>
        <dsp:cNvPr id="0" name=""/>
        <dsp:cNvSpPr/>
      </dsp:nvSpPr>
      <dsp:spPr>
        <a:xfrm>
          <a:off x="0" y="2372728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alpha – The per unit ordering cost over and above the fixed cost.</a:t>
          </a:r>
          <a:endParaRPr lang="en-US" sz="2200" kern="1200"/>
        </a:p>
      </dsp:txBody>
      <dsp:txXfrm>
        <a:off x="0" y="2372728"/>
        <a:ext cx="6900512" cy="790684"/>
      </dsp:txXfrm>
    </dsp:sp>
    <dsp:sp modelId="{7444FD04-D6F1-4458-9AD2-6EB1F945A57D}">
      <dsp:nvSpPr>
        <dsp:cNvPr id="0" name=""/>
        <dsp:cNvSpPr/>
      </dsp:nvSpPr>
      <dsp:spPr>
        <a:xfrm>
          <a:off x="0" y="3163412"/>
          <a:ext cx="6900512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0146E0-F398-46B9-9D90-615E4C23CEF7}">
      <dsp:nvSpPr>
        <dsp:cNvPr id="0" name=""/>
        <dsp:cNvSpPr/>
      </dsp:nvSpPr>
      <dsp:spPr>
        <a:xfrm>
          <a:off x="0" y="3163412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beta – The variable holding cost of each inventory unit per time period.</a:t>
          </a:r>
          <a:endParaRPr lang="en-US" sz="2200" kern="1200"/>
        </a:p>
      </dsp:txBody>
      <dsp:txXfrm>
        <a:off x="0" y="3163412"/>
        <a:ext cx="6900512" cy="790684"/>
      </dsp:txXfrm>
    </dsp:sp>
    <dsp:sp modelId="{132DD67A-E72C-4CAA-9347-B5AF0DE3EA31}">
      <dsp:nvSpPr>
        <dsp:cNvPr id="0" name=""/>
        <dsp:cNvSpPr/>
      </dsp:nvSpPr>
      <dsp:spPr>
        <a:xfrm>
          <a:off x="0" y="3954096"/>
          <a:ext cx="6900512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97DDC0-77A9-4D52-A116-1EC8589EFCC9}">
      <dsp:nvSpPr>
        <dsp:cNvPr id="0" name=""/>
        <dsp:cNvSpPr/>
      </dsp:nvSpPr>
      <dsp:spPr>
        <a:xfrm>
          <a:off x="0" y="3954096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gamma – The discounting factor used in the problem.</a:t>
          </a:r>
          <a:endParaRPr lang="en-US" sz="2200" kern="1200"/>
        </a:p>
      </dsp:txBody>
      <dsp:txXfrm>
        <a:off x="0" y="3954096"/>
        <a:ext cx="6900512" cy="790684"/>
      </dsp:txXfrm>
    </dsp:sp>
    <dsp:sp modelId="{EC6047D7-1962-436A-A1A1-DA358B8D4243}">
      <dsp:nvSpPr>
        <dsp:cNvPr id="0" name=""/>
        <dsp:cNvSpPr/>
      </dsp:nvSpPr>
      <dsp:spPr>
        <a:xfrm>
          <a:off x="0" y="4744781"/>
          <a:ext cx="6900512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147F2B-79B9-4C70-8A04-B31E9A07A650}">
      <dsp:nvSpPr>
        <dsp:cNvPr id="0" name=""/>
        <dsp:cNvSpPr/>
      </dsp:nvSpPr>
      <dsp:spPr>
        <a:xfrm>
          <a:off x="0" y="4744781"/>
          <a:ext cx="6900512" cy="7906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t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200" kern="1200"/>
            <a:t>delta – The revenue realized per unit of sales.</a:t>
          </a:r>
          <a:endParaRPr lang="en-US" sz="2200" kern="1200"/>
        </a:p>
      </dsp:txBody>
      <dsp:txXfrm>
        <a:off x="0" y="4744781"/>
        <a:ext cx="6900512" cy="79068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2.jpeg>
</file>

<file path=ppt/media/image3.jpe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EE56C-C04D-4379-BEC0-59D34AF35F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AEA6FA-F30C-48A2-B15D-6EABEDE6D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9AD838-75FF-4C1B-A094-735BB33DD9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4DF4D-A4CD-4DE6-8183-DAB44E3A9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09272C-CEA3-4ACD-887F-95A83A05F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205409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6FD60-8431-4B46-A3BB-BD6C707726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39209-8CBE-4D74-89DC-8A3D605241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B4803-B3EB-47A0-8832-DADCF015B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8D1632-7D66-487C-B1ED-855033C07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84A3A-FA28-481B-A350-35C86448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01427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70D853-392C-4368-9BDE-592B7CA69B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A033F4-F10F-43D9-B546-846441ADE5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B7EB9-B8C9-4ABB-BA68-3FDA90017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A7B239-791F-4FAE-82B0-B748B6564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CDF2C-C25E-40B5-A547-155C4859E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115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45B63-633C-4289-958A-CC7E069DD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889FB-C809-43D4-B679-14D328E8D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98FBD9-D604-4845-975F-0649CB8250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C8D788-21F0-44BF-8FFA-1998BB634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ADE64E-3546-40F1-8847-E2F3857F4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808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64CA9-0BDD-43AD-B9B4-62274EABD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AEAD01-3D8F-4BBA-9872-69B57856F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77DDAC-DD54-4EF0-B1A9-B7B8D666A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B4EF0-81F0-4CCD-922B-67F35CE23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7029-646E-4A7D-86D1-60DB7E8CB2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19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375885-5E37-4DBB-8267-B06D40BAA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AF1A28-F757-4D94-B471-CCD5430C92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5F0C8-CC75-4739-B981-9D3D5FAB1E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0732377-66FB-48F0-B64A-7772EBF1F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169ECD-B883-4A55-8967-D08489E7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42969-CDA8-49FF-9891-A22F55EF9C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532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555D11-F268-4950-8283-2908DA9DF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156F74-81C3-474E-B09E-4DE21CB3B0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7181E8-8813-4116-8EBF-C8DE4FA83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A5C806-526C-4C6D-8EF1-7DDB52D3D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38466D-4F23-4ADF-A3E1-21AAC5599B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0E55D6C-A063-4756-8399-D9130E8E2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A00982-88FC-490F-A0D0-B0D70D05C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6322C0-4714-4DF9-8721-D804B57E6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8915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27391-B11B-40BE-9D74-A6EEA761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1196BA-BE74-4EA6-8A39-EB538D740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F421F5-BC10-4B12-92DA-8DA4498A0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0D51F2-6703-4EDA-BD08-6E99C7369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97974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79118E-EC19-4BCE-B61D-8EFA2DAD9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6E5B48-4298-44EC-9F54-7A4870CD54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EC5200-1B2C-4348-966B-278D147AE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8482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6177B-B1CE-45A6-B78E-8D87CF2CA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BD5DF3-8CD6-438B-B956-D10EBBD157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4F1421-8EEA-45CF-87B3-60E5F57E38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EE09E-C4E0-42F4-BA10-43A77E1BA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93F5B9-E8AE-43E0-82B6-EDF05DB09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6C4587-CC74-47DF-98BE-5998448AD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735471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9F5B0-B4A8-417E-9DBC-7CB337EDC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559E3B-0EED-4ADA-B683-A70B11DB6C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3FFEAC-E85B-4FCA-90C7-68A191C3A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FE890-DA2C-44D7-88C6-D86A7426E7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C92B57-73AE-4520-B5DE-F09C29643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7D0EAE-2E99-4329-B373-D16D24A8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6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9CF561-5312-4161-BAB2-90C67FE4B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9B002-FB0D-4292-B0E1-9AB90C6AE8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C0CBBB-3839-4CF7-A46F-70ADA9A566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197ADE-3160-454A-87CD-A858D932F60E}" type="datetimeFigureOut">
              <a:rPr lang="en-IN" smtClean="0"/>
              <a:t>29-04-2022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EAFA3-F7A9-4941-A75F-2B2C268271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1BAC4-6843-4DA0-8210-3E8531E063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CD6CB3-87FD-4206-B991-0DF0D9B96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444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3abionet.github.io/H3ABioNet-ML-glossary/reinforcement_learning_intro.html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nc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9EDCDFBB-3578-9BA1-9A0C-FC845D2D27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70C59A-68A8-48F4-8123-E037B4A2A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AI for Multi-period Inventory </a:t>
            </a:r>
            <a:r>
              <a:rPr lang="en-US" sz="5200">
                <a:solidFill>
                  <a:srgbClr val="FFFFFF"/>
                </a:solidFill>
              </a:rPr>
              <a:t>Optimization with </a:t>
            </a:r>
            <a:r>
              <a:rPr lang="en-US" sz="5200" dirty="0">
                <a:solidFill>
                  <a:srgbClr val="FFFFFF"/>
                </a:solidFill>
              </a:rPr>
              <a:t>Uncertain Demand</a:t>
            </a:r>
            <a:endParaRPr lang="en-IN" sz="52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BC222E-49DE-46B3-B2F2-967592544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Prepared by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Pratik Kumar Mitra (20810082)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under the guidance of</a:t>
            </a:r>
            <a:br>
              <a:rPr lang="en-US" sz="2000" dirty="0">
                <a:solidFill>
                  <a:srgbClr val="FFFFFF"/>
                </a:solidFill>
              </a:rPr>
            </a:br>
            <a:r>
              <a:rPr lang="en-US" sz="2000" dirty="0">
                <a:solidFill>
                  <a:srgbClr val="FFFFFF"/>
                </a:solidFill>
              </a:rPr>
              <a:t>Prof. Manu K. Gupta</a:t>
            </a:r>
            <a:endParaRPr lang="en-IN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034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4C11F8-CCB6-42F0-A08D-FCA88992E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Modelling the problem</a:t>
            </a: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FDEF1786-7910-4E9E-8CCA-39A07A9682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316" y="1291915"/>
            <a:ext cx="6780700" cy="4271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9235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EAE41-F17D-4965-9658-659CBFAF5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Equations connecting the quantities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5B7CDF-70AF-4487-B911-C33CBE56645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690687"/>
                <a:ext cx="10515600" cy="4672405"/>
              </a:xfrm>
            </p:spPr>
            <p:txBody>
              <a:bodyPr>
                <a:normAutofit fontScale="92500" lnSpcReduction="10000"/>
              </a:bodyPr>
              <a:lstStyle/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Since we are not backlogging orders, we get the below equation connecting the above quantities:</a:t>
                </a:r>
              </a:p>
              <a:p>
                <a:pPr marL="0" indent="0" algn="ctr">
                  <a:buNone/>
                </a:pPr>
                <a:r>
                  <a:rPr lang="en-IN" sz="2400" dirty="0">
                    <a:effectLst/>
                    <a:ea typeface="Times New Roman" panose="02020603050405020304" pitchFamily="18" charset="0"/>
                  </a:rPr>
                  <a:t> 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+1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func>
                      <m:func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IN" sz="240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max</m:t>
                        </m:r>
                      </m:fName>
                      <m:e>
                        <m:d>
                          <m:dPr>
                            <m:begChr m:val="{"/>
                            <m:endChr m:val="}"/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, 0</m:t>
                            </m:r>
                          </m:e>
                        </m:d>
                      </m:e>
                    </m:func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≡</m:t>
                    </m:r>
                    <m:sSup>
                      <m:sSup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𝑠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𝑎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𝐷</m:t>
                                </m:r>
                              </m:e>
                              <m:sub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sub>
                            </m:sSub>
                          </m:e>
                        </m:d>
                      </m:e>
                      <m:sup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</m:sup>
                    </m:sSup>
                  </m:oMath>
                </a14:m>
                <a:endParaRPr lang="en-US" sz="24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The present value of ordering a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units in any period is O(a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) and is composed of a fixed component K&gt;0 and a variable component dependent on the ordering quantity.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𝑂</m:t>
                      </m:r>
                      <m:d>
                        <m:d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"/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𝐾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𝑎𝑙𝑝h𝑎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∗</m:t>
                              </m:r>
                              <m:sSub>
                                <m:sSubPr>
                                  <m:ctrlP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𝑖𝑓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sSub>
                                <m:sSubPr>
                                  <m:ctrlP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&gt;0</m:t>
                              </m:r>
                            </m:e>
                            <m:e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0                           </m:t>
                              </m:r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𝑖𝑓</m:t>
                              </m:r>
                              <m:sSub>
                                <m:sSubPr>
                                  <m:ctrlP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𝑎</m:t>
                                  </m:r>
                                </m:e>
                                <m:sub>
                                  <m:r>
                                    <a:rPr lang="en-IN" sz="2400" i="1">
                                      <a:effectLst/>
                                      <a:latin typeface="Cambria Math" panose="02040503050406030204" pitchFamily="18" charset="0"/>
                                      <a:ea typeface="Calibri" panose="020F0502020204030204" pitchFamily="34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=0 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IN" sz="3600" dirty="0"/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The holding cost for any period t can be represented by h(</a:t>
                </a:r>
                <a:r>
                  <a:rPr lang="en-IN" sz="2400" dirty="0" err="1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s</a:t>
                </a:r>
                <a:r>
                  <a:rPr lang="en-IN" sz="2400" baseline="-25000" dirty="0" err="1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+ a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) as: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h</m:t>
                      </m:r>
                      <m:d>
                        <m:d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  <m: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+ </m:t>
                          </m:r>
                          <m:sSub>
                            <m:sSubPr>
                              <m:ctrlP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IN" sz="2400" i="1">
                                  <a:effectLst/>
                                  <a:latin typeface="Cambria Math" panose="02040503050406030204" pitchFamily="18" charset="0"/>
                                  <a:ea typeface="Calibri" panose="020F0502020204030204" pitchFamily="34" charset="0"/>
                                  <a:cs typeface="Times New Roman" panose="020206030504050203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𝑏𝑒𝑡𝑎</m:t>
                      </m:r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∗(</m:t>
                      </m:r>
                      <m:sSub>
                        <m:sSub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𝑠</m:t>
                          </m:r>
                        </m:e>
                        <m:sub>
                          <m: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IN" sz="2400" i="1">
                              <a:effectLst/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IN" sz="2400" i="1"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IN" sz="24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IN" sz="3600" dirty="0"/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  <a:tabLst>
                    <a:tab pos="3602355" algn="l"/>
                  </a:tabLst>
                </a:pP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The reward for the period t can be calculated by r(s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,a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,s</a:t>
                </a:r>
                <a:r>
                  <a:rPr lang="en-IN" sz="2400" baseline="-250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t+1</a:t>
                </a:r>
                <a:r>
                  <a:rPr lang="en-IN" sz="24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) as:</a:t>
                </a:r>
              </a:p>
              <a:p>
                <a:pPr marL="0" indent="0" algn="ctr">
                  <a:buNone/>
                </a:pPr>
                <a14:m>
                  <m:oMath xmlns:m="http://schemas.openxmlformats.org/officeDocument/2006/math"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𝑟</m:t>
                    </m:r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𝑑𝑒𝑙𝑡𝑎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∗</m:t>
                    </m:r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b>
                        </m:sSub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𝑂</m:t>
                    </m:r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h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IN" sz="2400" dirty="0">
                    <a:effectLst/>
                    <a:ea typeface="Times New Roman" panose="02020603050405020304" pitchFamily="18" charset="0"/>
                  </a:rPr>
                  <a:t> </a:t>
                </a:r>
                <a:endParaRPr lang="en-IN" sz="32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35B7CDF-70AF-4487-B911-C33CBE566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690687"/>
                <a:ext cx="10515600" cy="4672405"/>
              </a:xfrm>
              <a:blipFill>
                <a:blip r:embed="rId2"/>
                <a:stretch>
                  <a:fillRect l="-696" t="-104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2382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A01F83-11D8-4BD4-AB05-5422DFCC1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91B44-3FF3-45A6-9A20-9520D0F89B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kern="1200">
                <a:effectLst/>
                <a:latin typeface="+mn-lt"/>
                <a:ea typeface="+mn-ea"/>
                <a:cs typeface="+mn-cs"/>
              </a:rPr>
              <a:t>Graph showing the performance of various policies for random demand and inventory capacity of 19.</a:t>
            </a:r>
            <a:endParaRPr lang="en-US" sz="2200" kern="1200"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C12473D1-4D20-4773-9E6A-7318CD68EE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48735"/>
            <a:ext cx="6903720" cy="51605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2893295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A26E28-BFF3-48C7-83E6-266EBC3CC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23187-A987-4D91-AA0E-F3F4DB7F35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kern="1200">
                <a:effectLst/>
                <a:latin typeface="+mn-lt"/>
                <a:ea typeface="+mn-ea"/>
                <a:cs typeface="+mn-cs"/>
              </a:rPr>
              <a:t>Graph showing the performance of various policies for random demand and inventory capacity of 37.</a:t>
            </a:r>
            <a:endParaRPr lang="en-US" sz="2200" kern="1200">
              <a:latin typeface="+mn-lt"/>
              <a:ea typeface="+mn-ea"/>
              <a:cs typeface="+mn-cs"/>
            </a:endParaRPr>
          </a:p>
        </p:txBody>
      </p:sp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6FD14B2E-6EB6-40CC-B5B9-5B4E2AEDF6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74624"/>
            <a:ext cx="6903720" cy="51087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5994226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DFC2AA-169E-410B-AC51-8B8B10AA4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Results</a:t>
            </a:r>
            <a:endParaRPr lang="en-IN" sz="54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861FBC-7F0B-48F9-BB8E-649BFC7B1F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IN" sz="22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 showing the performance of various policies for actual demand and inventory capacity of 12.</a:t>
            </a:r>
          </a:p>
          <a:p>
            <a:endParaRPr lang="en-IN" sz="220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ACEFFB5-2C67-4F01-BD6A-F42AAF5F34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74624"/>
            <a:ext cx="6903720" cy="510875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500786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CE5128-C2E5-4FB2-9D18-B18B2EE62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Results</a:t>
            </a:r>
            <a:endParaRPr lang="en-IN" sz="5400"/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6357EC4F-235E-4222-A36F-C7878ACE37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579EBB-CAA9-49C5-8C14-A865EEED01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IN" sz="22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Graph showing the performance of various policies for actual demand and inventory capacity of 36.</a:t>
            </a:r>
            <a:endParaRPr lang="en-IN" sz="220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0B79F989-D74E-4D0C-9A28-D427BE9823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296" y="848735"/>
            <a:ext cx="6903720" cy="5160529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2944757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617C3F8-6AC9-4566-9EB9-1BFA71FF2F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Conclusion</a:t>
            </a:r>
            <a:endParaRPr lang="en-IN" sz="54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AC1EA0-5A61-464C-3D9F-46DB5053A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912" r="50849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D7BBA1-72A9-46CC-91F6-EEFB9AE87B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en-IN" sz="22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The algorithm performs as expected when tested against random and real demand data. We have also tested the algorithm's robustness by implementing the same for various values of inventory capacity.</a:t>
            </a:r>
          </a:p>
          <a:p>
            <a:pPr>
              <a:spcAft>
                <a:spcPts val="800"/>
              </a:spcAft>
            </a:pPr>
            <a:r>
              <a:rPr lang="en-IN" sz="22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We can implement the same concept for managing multi-product inventory models in the future. Another avenue for future improvement is to generalize each of the simplifying assumptions we considered to build the model to build a more generalized model to model the real-world scenarios better.</a:t>
            </a:r>
          </a:p>
          <a:p>
            <a:pPr marL="0" indent="0">
              <a:buNone/>
            </a:pPr>
            <a:endParaRPr lang="en-IN" sz="2200"/>
          </a:p>
        </p:txBody>
      </p:sp>
    </p:spTree>
    <p:extLst>
      <p:ext uri="{BB962C8B-B14F-4D97-AF65-F5344CB8AC3E}">
        <p14:creationId xmlns:p14="http://schemas.microsoft.com/office/powerpoint/2010/main" val="4474421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anoe on water during sunset">
            <a:extLst>
              <a:ext uri="{FF2B5EF4-FFF2-40B4-BE49-F238E27FC236}">
                <a16:creationId xmlns:a16="http://schemas.microsoft.com/office/drawing/2014/main" id="{B3DBBF7A-42F3-26A8-6DC8-8BD39FB5EE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192" r="29364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8722FC-62BF-452D-B2F8-3D1B6AA5E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Thank You.</a:t>
            </a:r>
            <a:endParaRPr lang="en-IN" sz="4000" dirty="0"/>
          </a:p>
        </p:txBody>
      </p:sp>
    </p:spTree>
    <p:extLst>
      <p:ext uri="{BB962C8B-B14F-4D97-AF65-F5344CB8AC3E}">
        <p14:creationId xmlns:p14="http://schemas.microsoft.com/office/powerpoint/2010/main" val="3257019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BE3BE-22CF-4CA6-AF7A-28E8B4366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Introduction</a:t>
            </a:r>
            <a:endParaRPr lang="en-IN" sz="5400"/>
          </a:p>
        </p:txBody>
      </p:sp>
      <p:pic>
        <p:nvPicPr>
          <p:cNvPr id="5" name="Picture 4" descr="Aqua and green fractal background like floral petal">
            <a:extLst>
              <a:ext uri="{FF2B5EF4-FFF2-40B4-BE49-F238E27FC236}">
                <a16:creationId xmlns:a16="http://schemas.microsoft.com/office/drawing/2014/main" id="{F666EB2B-E260-2C32-293D-26981C990C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51" r="31730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1F5844A-FB08-4C0C-A5D2-E8A3F6A726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54296" y="2706624"/>
                <a:ext cx="6894576" cy="3483864"/>
              </a:xfrm>
            </p:spPr>
            <p:txBody>
              <a:bodyPr>
                <a:normAutofit/>
              </a:bodyPr>
              <a:lstStyle/>
              <a:p>
                <a:r>
                  <a:rPr lang="en-US" sz="1700" dirty="0"/>
                  <a:t>Inventory Decisions are generally based on EOQ formula as given below:</a:t>
                </a:r>
                <a:br>
                  <a:rPr lang="en-IN" sz="1700" dirty="0"/>
                </a:br>
                <a14:m>
                  <m:oMath xmlns:m="http://schemas.openxmlformats.org/officeDocument/2006/math">
                    <m:borderBox>
                      <m:borderBoxPr>
                        <m:ctrlPr>
                          <a:rPr lang="en-IN" sz="1700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borderBoxPr>
                      <m:e>
                        <m:r>
                          <a:rPr lang="en-IN" sz="17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𝐸𝑂𝑄</m:t>
                        </m:r>
                        <m:r>
                          <a:rPr lang="en-IN" sz="17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= </m:t>
                        </m:r>
                        <m:rad>
                          <m:radPr>
                            <m:degHide m:val="on"/>
                            <m:ctrlPr>
                              <a:rPr lang="en-IN" sz="1700" i="1">
                                <a:effectLst/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(2∗</m:t>
                            </m:r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𝐷</m:t>
                            </m:r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∗</m:t>
                            </m:r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)/</m:t>
                            </m:r>
                            <m:r>
                              <a:rPr lang="en-IN" sz="17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𝐻</m:t>
                            </m:r>
                          </m:e>
                        </m:rad>
                      </m:e>
                    </m:borderBox>
                  </m:oMath>
                </a14:m>
                <a:br>
                  <a:rPr lang="en-IN" sz="17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br>
                  <a:rPr lang="en-IN" sz="1700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</a:br>
                <a:endParaRPr lang="en-US" sz="17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700" dirty="0"/>
                  <a:t>When faced with lead times, retailers also use the below formula to determine minimum inventory levels:</a:t>
                </a:r>
              </a:p>
              <a:p>
                <a:pPr marL="0" indent="0">
                  <a:buNone/>
                </a:pPr>
                <a:r>
                  <a:rPr lang="en-IN" sz="17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Safety Stock = Average lead-time * average demand</a:t>
                </a:r>
                <a:br>
                  <a:rPr lang="en-IN" sz="1700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IN" sz="17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US" sz="1700" dirty="0"/>
                  <a:t> But in both the above cases, demand and lead times need to be deterministic or at least their distributions need to be known.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1F5844A-FB08-4C0C-A5D2-E8A3F6A726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54296" y="2706624"/>
                <a:ext cx="6894576" cy="3483864"/>
              </a:xfrm>
              <a:blipFill>
                <a:blip r:embed="rId3"/>
                <a:stretch>
                  <a:fillRect l="-619" t="-1224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09587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00707B-3B60-4FD9-9573-9914277AC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Objectives of the project</a:t>
            </a:r>
            <a:endParaRPr lang="en-IN" sz="5400"/>
          </a:p>
        </p:txBody>
      </p:sp>
      <p:pic>
        <p:nvPicPr>
          <p:cNvPr id="14" name="Picture 4" descr="Desk with productivity items">
            <a:extLst>
              <a:ext uri="{FF2B5EF4-FFF2-40B4-BE49-F238E27FC236}">
                <a16:creationId xmlns:a16="http://schemas.microsoft.com/office/drawing/2014/main" id="{21501118-504A-2921-2315-FFA8950EE2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903" r="22653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5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BD375-6E74-4B12-A955-ED7361B1B5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Create a robust, Q-Learning agent to learn the inventory decisions for uncertain demands across multiple periods.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Compare the agent's performance initially for known demand distributions against the optimum policy generated using the Value Iteration method.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Compare the agent's performance for actual demand values against standard inventory replenishment strategies.</a:t>
            </a:r>
          </a:p>
          <a:p>
            <a:pPr marL="342900" lvl="0" indent="-3429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Test for scalability and robustness.</a:t>
            </a:r>
          </a:p>
          <a:p>
            <a:pPr marL="0" indent="0">
              <a:buNone/>
            </a:pP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14251847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D17133-57FD-4A10-90BF-A167CAD44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4296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Sequential Decision Model</a:t>
            </a:r>
            <a:endParaRPr lang="en-IN" sz="5400"/>
          </a:p>
        </p:txBody>
      </p:sp>
      <p:pic>
        <p:nvPicPr>
          <p:cNvPr id="5" name="Picture 4" descr="Colourful maths learning objects">
            <a:extLst>
              <a:ext uri="{FF2B5EF4-FFF2-40B4-BE49-F238E27FC236}">
                <a16:creationId xmlns:a16="http://schemas.microsoft.com/office/drawing/2014/main" id="{E97D8A84-1508-2947-7CED-EB23D4BDB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705" r="32851" b="-2"/>
          <a:stretch/>
        </p:blipFill>
        <p:spPr>
          <a:xfrm>
            <a:off x="20" y="1"/>
            <a:ext cx="4052522" cy="6858000"/>
          </a:xfrm>
          <a:custGeom>
            <a:avLst/>
            <a:gdLst/>
            <a:ahLst/>
            <a:cxnLst/>
            <a:rect l="l" t="t" r="r" b="b"/>
            <a:pathLst>
              <a:path w="4052542" h="6858000">
                <a:moveTo>
                  <a:pt x="0" y="0"/>
                </a:moveTo>
                <a:lnTo>
                  <a:pt x="4020923" y="0"/>
                </a:lnTo>
                <a:lnTo>
                  <a:pt x="4022656" y="14697"/>
                </a:lnTo>
                <a:cubicBezTo>
                  <a:pt x="4037606" y="98462"/>
                  <a:pt x="4035072" y="183369"/>
                  <a:pt x="4039126" y="267642"/>
                </a:cubicBezTo>
                <a:cubicBezTo>
                  <a:pt x="4043941" y="370699"/>
                  <a:pt x="4037860" y="474136"/>
                  <a:pt x="4035579" y="577446"/>
                </a:cubicBezTo>
                <a:cubicBezTo>
                  <a:pt x="4033805" y="665399"/>
                  <a:pt x="4025063" y="753226"/>
                  <a:pt x="4027724" y="841306"/>
                </a:cubicBezTo>
                <a:cubicBezTo>
                  <a:pt x="4027914" y="844352"/>
                  <a:pt x="4027914" y="847398"/>
                  <a:pt x="4027724" y="850444"/>
                </a:cubicBezTo>
                <a:cubicBezTo>
                  <a:pt x="4019615" y="947281"/>
                  <a:pt x="4019615" y="1044626"/>
                  <a:pt x="4027724" y="1141464"/>
                </a:cubicBezTo>
                <a:cubicBezTo>
                  <a:pt x="4030296" y="1181772"/>
                  <a:pt x="4029574" y="1222221"/>
                  <a:pt x="4025570" y="1262415"/>
                </a:cubicBezTo>
                <a:cubicBezTo>
                  <a:pt x="4021769" y="1313563"/>
                  <a:pt x="4009606" y="1365472"/>
                  <a:pt x="4018348" y="1416238"/>
                </a:cubicBezTo>
                <a:cubicBezTo>
                  <a:pt x="4024037" y="1458058"/>
                  <a:pt x="4027166" y="1500194"/>
                  <a:pt x="4027724" y="1542394"/>
                </a:cubicBezTo>
                <a:cubicBezTo>
                  <a:pt x="4032158" y="1636820"/>
                  <a:pt x="4027977" y="1731753"/>
                  <a:pt x="4026330" y="1826433"/>
                </a:cubicBezTo>
                <a:cubicBezTo>
                  <a:pt x="4024556" y="1936724"/>
                  <a:pt x="4027344" y="2047015"/>
                  <a:pt x="4018475" y="2157432"/>
                </a:cubicBezTo>
                <a:cubicBezTo>
                  <a:pt x="4013597" y="2246629"/>
                  <a:pt x="4013597" y="2336029"/>
                  <a:pt x="4018475" y="2425226"/>
                </a:cubicBezTo>
                <a:cubicBezTo>
                  <a:pt x="4020882" y="2506961"/>
                  <a:pt x="4033172" y="2587934"/>
                  <a:pt x="4031145" y="2670557"/>
                </a:cubicBezTo>
                <a:cubicBezTo>
                  <a:pt x="4028737" y="2766886"/>
                  <a:pt x="4017335" y="2862962"/>
                  <a:pt x="4020882" y="2959546"/>
                </a:cubicBezTo>
                <a:cubicBezTo>
                  <a:pt x="4022529" y="3005617"/>
                  <a:pt x="4022656" y="3051688"/>
                  <a:pt x="4023543" y="3097758"/>
                </a:cubicBezTo>
                <a:cubicBezTo>
                  <a:pt x="4024683" y="3153221"/>
                  <a:pt x="4034692" y="3208556"/>
                  <a:pt x="4029117" y="3263892"/>
                </a:cubicBezTo>
                <a:cubicBezTo>
                  <a:pt x="4019869" y="3356161"/>
                  <a:pt x="3995923" y="3446906"/>
                  <a:pt x="4010873" y="3541459"/>
                </a:cubicBezTo>
                <a:cubicBezTo>
                  <a:pt x="4019108" y="3593495"/>
                  <a:pt x="4028357" y="3645658"/>
                  <a:pt x="4033172" y="3698201"/>
                </a:cubicBezTo>
                <a:cubicBezTo>
                  <a:pt x="4037353" y="3745160"/>
                  <a:pt x="4047868" y="3792881"/>
                  <a:pt x="4039886" y="3839586"/>
                </a:cubicBezTo>
                <a:cubicBezTo>
                  <a:pt x="4033045" y="3879565"/>
                  <a:pt x="4036592" y="3919544"/>
                  <a:pt x="4031271" y="3959523"/>
                </a:cubicBezTo>
                <a:cubicBezTo>
                  <a:pt x="4024303" y="4011939"/>
                  <a:pt x="4020629" y="4065244"/>
                  <a:pt x="4015308" y="4118042"/>
                </a:cubicBezTo>
                <a:cubicBezTo>
                  <a:pt x="4010620" y="4165889"/>
                  <a:pt x="4006946" y="4213610"/>
                  <a:pt x="4019615" y="4258539"/>
                </a:cubicBezTo>
                <a:cubicBezTo>
                  <a:pt x="4050656" y="4371622"/>
                  <a:pt x="4033679" y="4484070"/>
                  <a:pt x="4022023" y="4596391"/>
                </a:cubicBezTo>
                <a:cubicBezTo>
                  <a:pt x="4016321" y="4650965"/>
                  <a:pt x="4007959" y="4708712"/>
                  <a:pt x="4020629" y="4758718"/>
                </a:cubicBezTo>
                <a:cubicBezTo>
                  <a:pt x="4043941" y="4847432"/>
                  <a:pt x="4025697" y="4931705"/>
                  <a:pt x="4015561" y="5016866"/>
                </a:cubicBezTo>
                <a:cubicBezTo>
                  <a:pt x="4003335" y="5100174"/>
                  <a:pt x="4005096" y="5184929"/>
                  <a:pt x="4020756" y="5267654"/>
                </a:cubicBezTo>
                <a:cubicBezTo>
                  <a:pt x="4033172" y="5326035"/>
                  <a:pt x="4033172" y="5385432"/>
                  <a:pt x="4034692" y="5444194"/>
                </a:cubicBezTo>
                <a:cubicBezTo>
                  <a:pt x="4035579" y="5481001"/>
                  <a:pt x="4022023" y="5518441"/>
                  <a:pt x="4013027" y="5555120"/>
                </a:cubicBezTo>
                <a:cubicBezTo>
                  <a:pt x="3996937" y="5621371"/>
                  <a:pt x="3991109" y="5688636"/>
                  <a:pt x="4013027" y="5753237"/>
                </a:cubicBezTo>
                <a:cubicBezTo>
                  <a:pt x="4043561" y="5842713"/>
                  <a:pt x="4061045" y="5932189"/>
                  <a:pt x="4048375" y="6026870"/>
                </a:cubicBezTo>
                <a:cubicBezTo>
                  <a:pt x="4041027" y="6085251"/>
                  <a:pt x="4039380" y="6144902"/>
                  <a:pt x="4028357" y="6202522"/>
                </a:cubicBezTo>
                <a:cubicBezTo>
                  <a:pt x="4010240" y="6298091"/>
                  <a:pt x="4016701" y="6393024"/>
                  <a:pt x="4031145" y="6487196"/>
                </a:cubicBezTo>
                <a:cubicBezTo>
                  <a:pt x="4041293" y="6565885"/>
                  <a:pt x="4042395" y="6645474"/>
                  <a:pt x="4034439" y="6724403"/>
                </a:cubicBezTo>
                <a:lnTo>
                  <a:pt x="402520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296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12A9F-2CA3-4077-A865-53D14EE189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2706624"/>
            <a:ext cx="6894576" cy="3483864"/>
          </a:xfrm>
        </p:spPr>
        <p:txBody>
          <a:bodyPr>
            <a:normAutofit/>
          </a:bodyPr>
          <a:lstStyle/>
          <a:p>
            <a:pPr marL="0" indent="0">
              <a:spcAft>
                <a:spcPts val="800"/>
              </a:spcAft>
              <a:buNone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Sequential Decision model is made up of the following key elements – 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set of decision instances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set of system states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set of available actions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set of immediate rewards for each particular state-action combination</a:t>
            </a:r>
          </a:p>
          <a:p>
            <a:pPr marL="342900" lvl="0" indent="-3429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en-IN" sz="200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 set of transition probabilities for each state-action combination</a:t>
            </a:r>
          </a:p>
          <a:p>
            <a:pPr marL="0" indent="0">
              <a:buNone/>
            </a:pPr>
            <a:endParaRPr lang="en-IN" sz="2000"/>
          </a:p>
        </p:txBody>
      </p:sp>
    </p:spTree>
    <p:extLst>
      <p:ext uri="{BB962C8B-B14F-4D97-AF65-F5344CB8AC3E}">
        <p14:creationId xmlns:p14="http://schemas.microsoft.com/office/powerpoint/2010/main" val="2741590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6D22EB-6D6F-451E-AA79-A0C7B1B4E6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Sequential Decision Model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A1324E92-E250-0BD0-6747-B8069E3214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5051" y="2286000"/>
            <a:ext cx="3384000" cy="3844800"/>
          </a:xfrm>
        </p:spPr>
        <p:txBody>
          <a:bodyPr>
            <a:normAutofit/>
          </a:bodyPr>
          <a:lstStyle/>
          <a:p>
            <a:endParaRPr lang="en-US" sz="2000">
              <a:solidFill>
                <a:schemeClr val="bg1">
                  <a:alpha val="60000"/>
                </a:schemeClr>
              </a:solidFill>
            </a:endParaRPr>
          </a:p>
        </p:txBody>
      </p:sp>
      <p:pic>
        <p:nvPicPr>
          <p:cNvPr id="4" name="Content Placeholder 3" descr="Diagram&#10;&#10;Description automatically generated">
            <a:extLst>
              <a:ext uri="{FF2B5EF4-FFF2-40B4-BE49-F238E27FC236}">
                <a16:creationId xmlns:a16="http://schemas.microsoft.com/office/drawing/2014/main" id="{F6C0D8FE-9B0C-481D-B84F-1D5A169DBF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1053" y="1654815"/>
            <a:ext cx="6014185" cy="3548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85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D4F031-9EFF-4CE4-A7AD-1AFDD9274B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Markovian Decision Problem</a:t>
            </a:r>
            <a:endParaRPr lang="en-IN" sz="5400"/>
          </a:p>
        </p:txBody>
      </p:sp>
      <p:pic>
        <p:nvPicPr>
          <p:cNvPr id="5" name="Picture 4" descr="A grey room full of question marks with an opening going out">
            <a:extLst>
              <a:ext uri="{FF2B5EF4-FFF2-40B4-BE49-F238E27FC236}">
                <a16:creationId xmlns:a16="http://schemas.microsoft.com/office/drawing/2014/main" id="{272168AB-DF9D-BDF8-577E-D63CF50D57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877" r="2579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AD16EB-4E6A-4BDE-BD0A-6A470B10BC66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297762" y="2706624"/>
                <a:ext cx="6251110" cy="3483864"/>
              </a:xfrm>
            </p:spPr>
            <p:txBody>
              <a:bodyPr>
                <a:normAutofit/>
              </a:bodyPr>
              <a:lstStyle/>
              <a:p>
                <a:pPr marL="0" indent="0">
                  <a:spcAft>
                    <a:spcPts val="800"/>
                  </a:spcAft>
                  <a:buNone/>
                </a:pPr>
                <a:r>
                  <a:rPr lang="en-IN" sz="220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Symbolically, the Markov Decision Problem is represented as:</a:t>
                </a:r>
              </a:p>
              <a:p>
                <a:pPr marL="0" indent="0">
                  <a:spcAft>
                    <a:spcPts val="800"/>
                  </a:spcAft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(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𝑆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𝐴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𝑇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𝑅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,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𝛾</m:t>
                      </m:r>
                      <m:r>
                        <a:rPr lang="en-IN" sz="2200" i="1"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IN" sz="22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r>
                  <a:rPr lang="en-IN" sz="2200">
                    <a:effectLst/>
                    <a:ea typeface="Calibri" panose="020F0502020204030204" pitchFamily="34" charset="0"/>
                  </a:rPr>
                  <a:t>S represents the set of all available states</a:t>
                </a:r>
              </a:p>
              <a:p>
                <a:r>
                  <a:rPr lang="en-IN" sz="2200">
                    <a:effectLst/>
                    <a:ea typeface="Calibri" panose="020F0502020204030204" pitchFamily="34" charset="0"/>
                  </a:rPr>
                  <a:t>A represents the set of available actions</a:t>
                </a:r>
                <a:endParaRPr lang="en-IN" sz="2200">
                  <a:ea typeface="Calibri" panose="020F0502020204030204" pitchFamily="34" charset="0"/>
                </a:endParaRPr>
              </a:p>
              <a:p>
                <a:r>
                  <a:rPr lang="en-IN" sz="2200">
                    <a:effectLst/>
                    <a:ea typeface="Calibri" panose="020F0502020204030204" pitchFamily="34" charset="0"/>
                  </a:rPr>
                  <a:t>T represents the transition function</a:t>
                </a:r>
              </a:p>
              <a:p>
                <a:r>
                  <a:rPr lang="en-IN" sz="2200">
                    <a:effectLst/>
                    <a:ea typeface="Calibri" panose="020F0502020204030204" pitchFamily="34" charset="0"/>
                  </a:rPr>
                  <a:t>R is the reward function</a:t>
                </a:r>
                <a:endParaRPr lang="en-IN" sz="2200">
                  <a:ea typeface="Calibri" panose="020F0502020204030204" pitchFamily="34" charset="0"/>
                </a:endParaRPr>
              </a:p>
              <a:p>
                <a:r>
                  <a:rPr lang="en-IN" sz="2200">
                    <a:effectLst/>
                    <a:ea typeface="Calibri" panose="020F0502020204030204" pitchFamily="34" charset="0"/>
                  </a:rPr>
                  <a:t>γ represents the discounting factor</a:t>
                </a:r>
                <a:endParaRPr lang="en-IN" sz="220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B0AD16EB-4E6A-4BDE-BD0A-6A470B10BC66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297762" y="2706624"/>
                <a:ext cx="6251110" cy="3483864"/>
              </a:xfrm>
              <a:blipFill>
                <a:blip r:embed="rId3"/>
                <a:stretch>
                  <a:fillRect l="-1267" t="-227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18070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30245-2FB9-4BCD-BB67-8CE28506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Markovian Decision Problem (contd.)</a:t>
            </a:r>
            <a:endParaRPr lang="en-IN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38121E-1FD7-4128-AEDF-F0D60844D10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10515600" cy="4920408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IN" dirty="0">
                    <a:effectLst/>
                    <a:ea typeface="Calibri" panose="020F0502020204030204" pitchFamily="34" charset="0"/>
                  </a:rPr>
                  <a:t>A policy for a Structured Decision Problem is defined as a unique selection of actions for each possible state given in the problem.</a:t>
                </a:r>
              </a:p>
              <a:p>
                <a:r>
                  <a:rPr lang="en-IN" dirty="0"/>
                  <a:t>Value of a policy:</a:t>
                </a:r>
                <a:br>
                  <a:rPr lang="en-IN" dirty="0"/>
                </a:br>
                <a:r>
                  <a:rPr lang="en-IN" dirty="0">
                    <a:effectLst/>
                    <a:ea typeface="Calibri" panose="020F0502020204030204" pitchFamily="34" charset="0"/>
                  </a:rPr>
                  <a:t>For s ϵ S,</a:t>
                </a:r>
                <a:r>
                  <a:rPr lang="en-IN" dirty="0">
                    <a:effectLst/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p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</m:d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sSub>
                      <m:sSub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𝐸</m:t>
                        </m:r>
                      </m:e>
                      <m: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𝜋</m:t>
                        </m:r>
                      </m:sub>
                    </m:sSub>
                    <m:d>
                      <m:dPr>
                        <m:begChr m:val="["/>
                        <m:endChr m:val="|"/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0</m:t>
                            </m:r>
                          </m:sub>
                        </m:s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𝛾</m:t>
                        </m:r>
                        <m:sSub>
                          <m:sSub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2</m:t>
                            </m:r>
                          </m:sup>
                        </m:sSup>
                        <m:sSub>
                          <m:sSub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3</m:t>
                            </m:r>
                          </m:sup>
                        </m:sSup>
                        <m:sSub>
                          <m:sSubPr>
                            <m:ctrlPr>
                              <a:rPr lang="en-IN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3</m:t>
                            </m:r>
                          </m:sub>
                        </m:s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+…</m:t>
                        </m:r>
                      </m:e>
                    </m:d>
                    <m:sSub>
                      <m:sSub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  <m:sub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𝑠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]</m:t>
                    </m:r>
                  </m:oMath>
                </a14:m>
                <a: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IN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Optimum Policy:</a:t>
                </a:r>
                <a:b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r>
                      <a:rPr lang="en-IN" i="1" smtClean="0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∀</m:t>
                    </m:r>
                    <m:r>
                      <m:rPr>
                        <m:sty m:val="p"/>
                      </m:rP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π</m:t>
                    </m:r>
                    <m: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ϵ</m:t>
                    </m:r>
                    <m: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Π</m:t>
                    </m:r>
                    <m: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∀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ϵ</m:t>
                    </m:r>
                    <m: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S</m:t>
                    </m:r>
                    <m:r>
                      <a:rPr lang="en-IN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, </m:t>
                    </m:r>
                    <m:sSup>
                      <m:sSup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IN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V</m:t>
                        </m:r>
                      </m:e>
                      <m:sup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𝜋</m:t>
                        </m:r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∗</m:t>
                        </m:r>
                      </m:sup>
                    </m:sSup>
                    <m:d>
                      <m:d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IN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s</m:t>
                        </m:r>
                      </m:e>
                    </m:d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≥</m:t>
                    </m:r>
                    <m:sSup>
                      <m:sSupPr>
                        <m:ctrlPr>
                          <a:rPr lang="en-IN" i="1"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IN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𝑉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IN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π</m:t>
                        </m:r>
                      </m:sup>
                    </m:sSup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IN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en-IN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en-IN" dirty="0"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>
                  <a:lnSpc>
                    <a:spcPct val="107000"/>
                  </a:lnSpc>
                  <a:spcAft>
                    <a:spcPts val="800"/>
                  </a:spcAft>
                </a:pPr>
                <a: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Quality of </a:t>
                </a:r>
                <a:r>
                  <a:rPr lang="en-IN" dirty="0"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A</a:t>
                </a:r>
                <a: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ction Value Function: </a:t>
                </a:r>
                <a:br>
                  <a:rPr lang="en-IN" dirty="0">
                    <a:effectLst/>
                    <a:ea typeface="Times New Roman" panose="02020603050405020304" pitchFamily="18" charset="0"/>
                    <a:cs typeface="Times New Roman" panose="02020603050405020304" pitchFamily="18" charset="0"/>
                  </a:rPr>
                </a:b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 smtClean="0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𝑄</m:t>
                        </m:r>
                      </m:e>
                      <m:sup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𝐸</m:t>
                    </m:r>
                    <m:d>
                      <m:dPr>
                        <m:begChr m:val="["/>
                        <m:endChr m:val="|"/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0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𝛾</m:t>
                        </m:r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1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2</m:t>
                            </m:r>
                          </m:sup>
                        </m:sSup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2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sSup>
                          <m:sSup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𝛾</m:t>
                            </m:r>
                          </m:e>
                          <m:sup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3</m:t>
                            </m:r>
                          </m:sup>
                        </m:sSup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𝑟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3</m:t>
                            </m:r>
                          </m:sub>
                        </m:s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+…</m:t>
                        </m:r>
                      </m:e>
                    </m:d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𝑠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𝑠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, </m:t>
                    </m:r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0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𝑎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,</m:t>
                    </m:r>
                    <m:sSub>
                      <m:sSub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sSub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  <m:sub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𝑡</m:t>
                        </m:r>
                      </m:sub>
                    </m:sSub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𝜋</m:t>
                    </m:r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</m:ctrlPr>
                          </m:sSub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𝑡</m:t>
                            </m:r>
                          </m:sub>
                        </m:sSub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𝑓𝑜𝑟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 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𝑡</m:t>
                    </m:r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≥1]</m:t>
                    </m:r>
                  </m:oMath>
                </a14:m>
                <a:endParaRPr lang="en-IN" sz="2400" dirty="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IN" sz="2400" dirty="0">
                    <a:effectLst/>
                    <a:ea typeface="Times New Roman" panose="02020603050405020304" pitchFamily="18" charset="0"/>
                  </a:rPr>
                  <a:t>or,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sSup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𝑄</m:t>
                        </m:r>
                      </m:e>
                      <m:sup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dPr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𝑠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,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𝑎</m:t>
                        </m:r>
                      </m:e>
                    </m:d>
                    <m:r>
                      <a:rPr lang="en-IN" sz="2400" i="1">
                        <a:effectLst/>
                        <a:latin typeface="Cambria Math" panose="02040503050406030204" pitchFamily="18" charset="0"/>
                        <a:ea typeface="Calibri" panose="020F0502020204030204" pitchFamily="34" charset="0"/>
                        <a:cs typeface="Calibri" panose="020F0502020204030204" pitchFamily="34" charset="0"/>
                      </a:rPr>
                      <m:t>= </m:t>
                    </m:r>
                    <m:nary>
                      <m:naryPr>
                        <m:chr m:val="∑"/>
                        <m:limLoc m:val="undOvr"/>
                        <m:supHide m:val="on"/>
                        <m:ctrlPr>
                          <a:rPr lang="en-IN" sz="2400" i="1">
                            <a:effectLst/>
                            <a:latin typeface="Cambria Math" panose="02040503050406030204" pitchFamily="18" charset="0"/>
                            <a:cs typeface="Calibri" panose="020F0502020204030204" pitchFamily="34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′</m:t>
                            </m:r>
                          </m:sup>
                        </m:sSup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∈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𝑆</m:t>
                        </m:r>
                      </m:sub>
                      <m:sup/>
                      <m:e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𝑇</m:t>
                        </m:r>
                        <m:d>
                          <m:d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{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𝑅</m:t>
                        </m:r>
                        <m:d>
                          <m:d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𝑠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𝑎</m:t>
                            </m:r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,</m:t>
                            </m:r>
                            <m:sSup>
                              <m:sSup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+</m:t>
                        </m:r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𝛾</m:t>
                        </m:r>
                        <m:sSup>
                          <m:sSup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sSupPr>
                          <m:e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𝑉</m:t>
                            </m:r>
                          </m:e>
                          <m:sup>
                            <m:r>
                              <a:rPr lang="en-IN" sz="2400" i="1">
                                <a:effectLst/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Calibri" panose="020F0502020204030204" pitchFamily="34" charset="0"/>
                              </a:rPr>
                              <m:t>𝜋</m:t>
                            </m:r>
                          </m:sup>
                        </m:sSup>
                        <m:d>
                          <m:dPr>
                            <m:ctrlPr>
                              <a:rPr lang="en-IN" sz="2400" i="1">
                                <a:effectLst/>
                                <a:latin typeface="Cambria Math" panose="02040503050406030204" pitchFamily="18" charset="0"/>
                                <a:cs typeface="Calibri" panose="020F0502020204030204" pitchFamily="34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cs typeface="Calibri" panose="020F0502020204030204" pitchFamily="34" charset="0"/>
                                  </a:rPr>
                                </m:ctrlPr>
                              </m:sSupPr>
                              <m:e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n-IN" sz="2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Calibri" panose="020F0502020204030204" pitchFamily="34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r>
                          <a:rPr lang="en-IN" sz="2400" i="1">
                            <a:effectLst/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Calibri" panose="020F0502020204030204" pitchFamily="34" charset="0"/>
                          </a:rPr>
                          <m:t>} </m:t>
                        </m:r>
                      </m:e>
                    </m:nary>
                  </m:oMath>
                </a14:m>
                <a:r>
                  <a:rPr lang="en-IN" sz="2400" dirty="0">
                    <a:effectLst/>
                    <a:ea typeface="Times New Roman" panose="02020603050405020304" pitchFamily="18" charset="0"/>
                    <a:cs typeface="Calibri" panose="020F0502020204030204" pitchFamily="34" charset="0"/>
                  </a:rPr>
                  <a:t> for π ϵ Π</a:t>
                </a:r>
                <a:endParaRPr lang="en-IN" dirty="0">
                  <a:effectLst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1538121E-1FD7-4128-AEDF-F0D60844D10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10515600" cy="4920408"/>
              </a:xfrm>
              <a:blipFill>
                <a:blip r:embed="rId2"/>
                <a:stretch>
                  <a:fillRect l="-1217" t="-2723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69580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A7F7E-AE75-45F5-A7A0-59C55E2E1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Reinforcement Learning</a:t>
            </a:r>
          </a:p>
        </p:txBody>
      </p:sp>
      <p:pic>
        <p:nvPicPr>
          <p:cNvPr id="10" name="Content Placeholder 9" descr="Diagram&#10;&#10;Description automatically generated">
            <a:extLst>
              <a:ext uri="{FF2B5EF4-FFF2-40B4-BE49-F238E27FC236}">
                <a16:creationId xmlns:a16="http://schemas.microsoft.com/office/drawing/2014/main" id="{2FAECB51-BF50-4D42-AEB9-A59B20BEC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77347" y="1863801"/>
            <a:ext cx="8837305" cy="444074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DDEA3F3-97DC-4EEB-8EDF-CD3A23D7588F}"/>
              </a:ext>
            </a:extLst>
          </p:cNvPr>
          <p:cNvSpPr txBox="1"/>
          <p:nvPr/>
        </p:nvSpPr>
        <p:spPr>
          <a:xfrm>
            <a:off x="8074560" y="6104492"/>
            <a:ext cx="244009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IN" sz="700">
                <a:solidFill>
                  <a:srgbClr val="FFFFFF"/>
                </a:solidFill>
                <a:hlinkClick r:id="rId3" tooltip="https://h3abionet.github.io/H3ABioNet-ML-glossary/reinforcement_learning_intro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IN" sz="700">
                <a:solidFill>
                  <a:srgbClr val="FFFFFF"/>
                </a:solidFill>
              </a:rPr>
              <a:t> by Unknown Author is licensed under </a:t>
            </a:r>
            <a:r>
              <a:rPr lang="en-IN" sz="700">
                <a:solidFill>
                  <a:srgbClr val="FFFFFF"/>
                </a:solidFill>
                <a:hlinkClick r:id="rId4" tooltip="https://creativecommons.org/licenses/by-nc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BY-SA-NC</a:t>
            </a:r>
            <a:endParaRPr lang="en-IN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751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8ED5EC7-929C-428A-BECC-7A7CF9884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US" sz="4600"/>
              <a:t>Environment Definition</a:t>
            </a:r>
            <a:endParaRPr lang="en-IN" sz="4600"/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000E8A4-F7F8-4BD8-98D7-0360FC4B661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54420656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8370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748</TotalTime>
  <Words>761</Words>
  <Application>Microsoft Office PowerPoint</Application>
  <PresentationFormat>Widescreen</PresentationFormat>
  <Paragraphs>66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Symbol</vt:lpstr>
      <vt:lpstr>Office Theme</vt:lpstr>
      <vt:lpstr>AI for Multi-period Inventory Optimization with Uncertain Demand</vt:lpstr>
      <vt:lpstr>Introduction</vt:lpstr>
      <vt:lpstr>Objectives of the project</vt:lpstr>
      <vt:lpstr>Sequential Decision Model</vt:lpstr>
      <vt:lpstr>Sequential Decision Model</vt:lpstr>
      <vt:lpstr>Markovian Decision Problem</vt:lpstr>
      <vt:lpstr>Markovian Decision Problem (contd.)</vt:lpstr>
      <vt:lpstr>Reinforcement Learning</vt:lpstr>
      <vt:lpstr>Environment Definition</vt:lpstr>
      <vt:lpstr>Modelling the problem</vt:lpstr>
      <vt:lpstr>Equations connecting the quantities</vt:lpstr>
      <vt:lpstr>Results</vt:lpstr>
      <vt:lpstr>Results</vt:lpstr>
      <vt:lpstr>Results</vt:lpstr>
      <vt:lpstr>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Multiperiod Inventory Optimization for Uncertain Demand</dc:title>
  <dc:creator>PRATIK KUMAR MITRA</dc:creator>
  <cp:lastModifiedBy>PRATIK KUMAR MITRA</cp:lastModifiedBy>
  <cp:revision>6</cp:revision>
  <dcterms:created xsi:type="dcterms:W3CDTF">2022-04-26T19:00:39Z</dcterms:created>
  <dcterms:modified xsi:type="dcterms:W3CDTF">2022-04-29T08:51:27Z</dcterms:modified>
</cp:coreProperties>
</file>

<file path=docProps/thumbnail.jpeg>
</file>